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CCCB-A2C3-4690-B54A-5ECC62418812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9344-B293-4F89-A4E7-E970B321BC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155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CCCB-A2C3-4690-B54A-5ECC62418812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9344-B293-4F89-A4E7-E970B321BC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055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CCCB-A2C3-4690-B54A-5ECC62418812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9344-B293-4F89-A4E7-E970B321BC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61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CCCB-A2C3-4690-B54A-5ECC62418812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9344-B293-4F89-A4E7-E970B321BC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828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CCCB-A2C3-4690-B54A-5ECC62418812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9344-B293-4F89-A4E7-E970B321BC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189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CCCB-A2C3-4690-B54A-5ECC62418812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9344-B293-4F89-A4E7-E970B321BC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659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CCCB-A2C3-4690-B54A-5ECC62418812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9344-B293-4F89-A4E7-E970B321BC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474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CCCB-A2C3-4690-B54A-5ECC62418812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9344-B293-4F89-A4E7-E970B321BC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033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CCCB-A2C3-4690-B54A-5ECC62418812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9344-B293-4F89-A4E7-E970B321BC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570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CCCB-A2C3-4690-B54A-5ECC62418812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9344-B293-4F89-A4E7-E970B321BC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834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CCCB-A2C3-4690-B54A-5ECC62418812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9344-B293-4F89-A4E7-E970B321BC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774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9CCCB-A2C3-4690-B54A-5ECC62418812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59344-B293-4F89-A4E7-E970B321BC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967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Постановка задачи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Влияние ионосферных неоднородностей на РЛС и как их находить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32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Провал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6403266" cy="372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347102"/>
            <a:ext cx="3347864" cy="251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981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Ионограмма</a:t>
            </a:r>
            <a:r>
              <a:rPr lang="ru-RU" dirty="0" smtClean="0"/>
              <a:t> провала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1382"/>
            <a:ext cx="8229600" cy="384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77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Одиночная волна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301" y="1600200"/>
            <a:ext cx="575339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39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ее «наблюдение»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5890" y="1600200"/>
            <a:ext cx="359221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624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расчета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3</a:t>
            </a:r>
            <a:r>
              <a:rPr lang="en-US" dirty="0" smtClean="0"/>
              <a:t>D</a:t>
            </a:r>
            <a:r>
              <a:rPr lang="ru-RU" dirty="0" smtClean="0"/>
              <a:t> </a:t>
            </a:r>
            <a:r>
              <a:rPr lang="ru-RU" dirty="0" err="1" smtClean="0"/>
              <a:t>геометро</a:t>
            </a:r>
            <a:r>
              <a:rPr lang="ru-RU" dirty="0" smtClean="0"/>
              <a:t>-оптический код </a:t>
            </a:r>
            <a:r>
              <a:rPr lang="en-US" dirty="0" smtClean="0"/>
              <a:t>Jones (1989)</a:t>
            </a:r>
          </a:p>
          <a:p>
            <a:r>
              <a:rPr lang="ru-RU" dirty="0" smtClean="0"/>
              <a:t>Важнейшие достоинства:</a:t>
            </a:r>
          </a:p>
          <a:p>
            <a:pPr lvl="1"/>
            <a:r>
              <a:rPr lang="ru-RU" dirty="0" smtClean="0"/>
              <a:t>Многолетняя обширная верификация</a:t>
            </a:r>
          </a:p>
          <a:p>
            <a:pPr lvl="1"/>
            <a:r>
              <a:rPr lang="ru-RU" dirty="0" smtClean="0"/>
              <a:t>Несколько моделей среды – анизотропная и изотропная, </a:t>
            </a:r>
            <a:r>
              <a:rPr lang="ru-RU" dirty="0" err="1" smtClean="0"/>
              <a:t>столкновительная</a:t>
            </a:r>
            <a:r>
              <a:rPr lang="ru-RU" dirty="0" smtClean="0"/>
              <a:t> и </a:t>
            </a:r>
            <a:r>
              <a:rPr lang="ru-RU" dirty="0" err="1" smtClean="0"/>
              <a:t>бесстолкновительная</a:t>
            </a:r>
            <a:endParaRPr lang="ru-RU" dirty="0" smtClean="0"/>
          </a:p>
          <a:p>
            <a:pPr lvl="1"/>
            <a:r>
              <a:rPr lang="ru-RU" dirty="0" smtClean="0"/>
              <a:t>Расчет пути луча</a:t>
            </a:r>
          </a:p>
          <a:p>
            <a:pPr lvl="1"/>
            <a:r>
              <a:rPr lang="ru-RU" dirty="0" smtClean="0"/>
              <a:t>Расчет затухания</a:t>
            </a:r>
          </a:p>
          <a:p>
            <a:pPr lvl="1"/>
            <a:r>
              <a:rPr lang="ru-RU" dirty="0" smtClean="0"/>
              <a:t>Расчет допплеровских эффектов</a:t>
            </a:r>
          </a:p>
          <a:p>
            <a:pPr lvl="1"/>
            <a:r>
              <a:rPr lang="ru-RU" dirty="0" smtClean="0"/>
              <a:t>Расчет группового и фазового пути</a:t>
            </a:r>
          </a:p>
          <a:p>
            <a:pPr lvl="1"/>
            <a:r>
              <a:rPr lang="ru-RU" dirty="0" smtClean="0"/>
              <a:t>Выбор  интегратора, шага счета</a:t>
            </a:r>
          </a:p>
          <a:p>
            <a:pPr lvl="1"/>
            <a:r>
              <a:rPr lang="ru-RU" dirty="0" smtClean="0"/>
              <a:t>Весь интересующий нас диапазон частот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09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ru-RU" dirty="0" smtClean="0"/>
              <a:t>Принципиальная схема 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463740" y="1651661"/>
            <a:ext cx="5256584" cy="4320000"/>
            <a:chOff x="1547664" y="1749528"/>
            <a:chExt cx="5256584" cy="432000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547664" y="1749528"/>
              <a:ext cx="4320000" cy="4320000"/>
              <a:chOff x="3432448" y="3009528"/>
              <a:chExt cx="3240000" cy="3240000"/>
            </a:xfrm>
          </p:grpSpPr>
          <p:sp>
            <p:nvSpPr>
              <p:cNvPr id="4" name="Овал 3"/>
              <p:cNvSpPr/>
              <p:nvPr/>
            </p:nvSpPr>
            <p:spPr>
              <a:xfrm>
                <a:off x="4332368" y="3909528"/>
                <a:ext cx="1440160" cy="14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Овал 4"/>
              <p:cNvSpPr/>
              <p:nvPr/>
            </p:nvSpPr>
            <p:spPr>
              <a:xfrm>
                <a:off x="4152448" y="3729528"/>
                <a:ext cx="1800000" cy="1800000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Овал 5"/>
              <p:cNvSpPr/>
              <p:nvPr/>
            </p:nvSpPr>
            <p:spPr>
              <a:xfrm>
                <a:off x="3792448" y="3369528"/>
                <a:ext cx="2520000" cy="2520000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3432448" y="3009528"/>
                <a:ext cx="3240000" cy="3240000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0" name="Прямая соединительная линия 9"/>
            <p:cNvCxnSpPr>
              <a:stCxn id="4" idx="0"/>
            </p:cNvCxnSpPr>
            <p:nvPr/>
          </p:nvCxnSpPr>
          <p:spPr>
            <a:xfrm>
              <a:off x="3707664" y="2949528"/>
              <a:ext cx="914400" cy="914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stCxn id="4" idx="0"/>
            </p:cNvCxnSpPr>
            <p:nvPr/>
          </p:nvCxnSpPr>
          <p:spPr>
            <a:xfrm flipV="1">
              <a:off x="3707664" y="1988840"/>
              <a:ext cx="3096584" cy="96068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652120" y="2709528"/>
              <a:ext cx="65274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4000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97404" y="3811661"/>
              <a:ext cx="65274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/>
                <a:t>2</a:t>
              </a:r>
              <a:r>
                <a:rPr lang="ru-RU" dirty="0" smtClean="0"/>
                <a:t>000</a:t>
              </a:r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47557" y="2580196"/>
              <a:ext cx="535724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/>
                <a:t>8</a:t>
              </a:r>
              <a:r>
                <a:rPr lang="ru-RU" dirty="0" smtClean="0"/>
                <a:t>00</a:t>
              </a:r>
              <a:endParaRPr lang="ru-RU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220939" y="3349996"/>
            <a:ext cx="3369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Задаем углы в </a:t>
            </a:r>
            <a:r>
              <a:rPr lang="en-US" dirty="0" smtClean="0"/>
              <a:t>AER</a:t>
            </a:r>
            <a:r>
              <a:rPr lang="ru-RU" dirty="0" smtClean="0"/>
              <a:t>  СК</a:t>
            </a:r>
          </a:p>
          <a:p>
            <a:r>
              <a:rPr lang="ru-RU" dirty="0" smtClean="0"/>
              <a:t>Задаем частоту</a:t>
            </a:r>
          </a:p>
          <a:p>
            <a:r>
              <a:rPr lang="ru-RU" dirty="0" smtClean="0"/>
              <a:t>Ведем расчет до достижения </a:t>
            </a:r>
            <a:r>
              <a:rPr lang="en-US" b="1" i="1" dirty="0" smtClean="0"/>
              <a:t>H*</a:t>
            </a:r>
            <a:endParaRPr lang="ru-RU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68196" y="5168495"/>
            <a:ext cx="4193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Зная высоту, расстояние по земле,</a:t>
            </a:r>
          </a:p>
          <a:p>
            <a:r>
              <a:rPr lang="ru-RU" dirty="0" smtClean="0"/>
              <a:t>Азимут – находим истинное </a:t>
            </a:r>
            <a:r>
              <a:rPr lang="en-US" b="1" i="1" dirty="0" smtClean="0"/>
              <a:t>R*</a:t>
            </a:r>
            <a:r>
              <a:rPr lang="ru-RU" dirty="0" smtClean="0"/>
              <a:t> в </a:t>
            </a:r>
            <a:r>
              <a:rPr lang="en-US" dirty="0" smtClean="0"/>
              <a:t> WGS84</a:t>
            </a:r>
          </a:p>
          <a:p>
            <a:r>
              <a:rPr lang="ru-RU" dirty="0" smtClean="0"/>
              <a:t>Сравниваем с путем луча</a:t>
            </a:r>
          </a:p>
          <a:p>
            <a:r>
              <a:rPr lang="ru-RU" dirty="0" smtClean="0"/>
              <a:t>Находим ошибку.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75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275" r="16063" b="22477"/>
          <a:stretch>
            <a:fillRect/>
          </a:stretch>
        </p:blipFill>
        <p:spPr bwMode="auto">
          <a:xfrm>
            <a:off x="1691680" y="692696"/>
            <a:ext cx="6073487" cy="49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9024" y="5733256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Зависимость дополнительной ошибки определения дальности (км) до космического объекта на высоте 2000 км от азимута (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и угла возвышения (Ф) при наличии волновых возмущений в 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2‑слое. Частота 450 МГц.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 и сценарий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На нулевом этапе в расчетах без ионосферы определяем расчетные погрешности в зависимости от метода (1-4), шага, заданной точности</a:t>
            </a:r>
          </a:p>
          <a:p>
            <a:pPr algn="just"/>
            <a:r>
              <a:rPr lang="ru-RU" dirty="0" smtClean="0"/>
              <a:t>Сценарий – подаем типичные возмущения, с локализацией в разных слоях ионосферы, с подходом луча под разными углами.</a:t>
            </a:r>
          </a:p>
          <a:p>
            <a:pPr algn="just"/>
            <a:r>
              <a:rPr lang="ru-RU" dirty="0" smtClean="0"/>
              <a:t>Нет необходимости восстанавливать трассировку КО, вместо этого получаем карты ошибки для КО заданной высоты при данном возмущении ионосферы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361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Польза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Для разных типов возмущений выполняется синтез </a:t>
            </a:r>
            <a:r>
              <a:rPr lang="ru-RU" dirty="0" err="1" smtClean="0"/>
              <a:t>ионограмм</a:t>
            </a:r>
            <a:r>
              <a:rPr lang="ru-RU" dirty="0" smtClean="0"/>
              <a:t> ВЗ, НЗ, если удастся то ВНЗ (Китайцам удалось).</a:t>
            </a:r>
          </a:p>
          <a:p>
            <a:pPr algn="just"/>
            <a:r>
              <a:rPr lang="ru-RU" dirty="0" smtClean="0"/>
              <a:t>Построить «инженерную модель» связи возмущения ионосферы с ошибкой РЛС</a:t>
            </a:r>
          </a:p>
          <a:p>
            <a:pPr algn="just"/>
            <a:r>
              <a:rPr lang="ru-RU" dirty="0" smtClean="0"/>
              <a:t>Синтез </a:t>
            </a:r>
            <a:r>
              <a:rPr lang="ru-RU" dirty="0" err="1" smtClean="0"/>
              <a:t>ионограмм</a:t>
            </a:r>
            <a:r>
              <a:rPr lang="ru-RU" dirty="0" smtClean="0"/>
              <a:t> возможен для зондирования со спутника – новые задачи для спутников на полярных орбитах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466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Фундаментальная наука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 err="1" smtClean="0"/>
              <a:t>Lobb</a:t>
            </a:r>
            <a:r>
              <a:rPr lang="en-US" dirty="0" smtClean="0"/>
              <a:t> &amp; </a:t>
            </a:r>
            <a:r>
              <a:rPr lang="en-US" dirty="0" err="1" smtClean="0"/>
              <a:t>Tit</a:t>
            </a:r>
            <a:r>
              <a:rPr lang="en-US" dirty="0" err="1"/>
              <a:t>h</a:t>
            </a:r>
            <a:r>
              <a:rPr lang="en-US" dirty="0" err="1" smtClean="0"/>
              <a:t>eridge</a:t>
            </a:r>
            <a:r>
              <a:rPr lang="en-US" dirty="0" smtClean="0"/>
              <a:t> </a:t>
            </a:r>
            <a:r>
              <a:rPr lang="ru-RU" dirty="0" smtClean="0"/>
              <a:t> работали в рамках возможного (по компьютерам) – они, равно как и их последователи из Ростова-на-Дону, Иркутска и Китая работали в рамках 2</a:t>
            </a:r>
            <a:r>
              <a:rPr lang="en-US" dirty="0" smtClean="0"/>
              <a:t>D</a:t>
            </a:r>
            <a:r>
              <a:rPr lang="ru-RU" dirty="0" smtClean="0"/>
              <a:t> модели и в изотропном приближении</a:t>
            </a:r>
          </a:p>
          <a:p>
            <a:pPr algn="just"/>
            <a:r>
              <a:rPr lang="ru-RU" dirty="0" smtClean="0"/>
              <a:t>Траффик луча Х- и О-моды вблизи критической частоты сопровождается значительным эксцессом из плоскости первичного распространения</a:t>
            </a:r>
            <a:r>
              <a:rPr lang="en-US" dirty="0" smtClean="0"/>
              <a:t> (</a:t>
            </a:r>
            <a:r>
              <a:rPr lang="ru-RU" b="1" dirty="0" smtClean="0">
                <a:solidFill>
                  <a:srgbClr val="C00000"/>
                </a:solidFill>
              </a:rPr>
              <a:t>в разные стороны</a:t>
            </a:r>
            <a:r>
              <a:rPr lang="ru-RU" dirty="0" smtClean="0"/>
              <a:t>)</a:t>
            </a:r>
          </a:p>
          <a:p>
            <a:pPr algn="just"/>
            <a:r>
              <a:rPr lang="ru-RU" dirty="0" smtClean="0"/>
              <a:t>Исследовать проявление эффектов </a:t>
            </a:r>
            <a:r>
              <a:rPr lang="ru-RU" dirty="0" err="1" smtClean="0"/>
              <a:t>трехмерности</a:t>
            </a:r>
            <a:r>
              <a:rPr lang="ru-RU" dirty="0" smtClean="0"/>
              <a:t> в синтезе </a:t>
            </a:r>
            <a:r>
              <a:rPr lang="ru-RU" dirty="0" err="1" smtClean="0"/>
              <a:t>ионограмм</a:t>
            </a:r>
            <a:r>
              <a:rPr lang="ru-RU" dirty="0" smtClean="0"/>
              <a:t>/работе РЛС при варьировании параметров ионосферной неоднородности в пространстве.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20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чего все началось..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1977 год </a:t>
            </a:r>
            <a:r>
              <a:rPr lang="en-US" dirty="0" smtClean="0"/>
              <a:t>R. J. LOBB and J. E. TITHERIDGE </a:t>
            </a:r>
          </a:p>
          <a:p>
            <a:r>
              <a:rPr lang="en-US" dirty="0" smtClean="0"/>
              <a:t>The effects of travelling </a:t>
            </a:r>
            <a:r>
              <a:rPr lang="en-US" dirty="0" err="1" smtClean="0"/>
              <a:t>ionospheric</a:t>
            </a:r>
            <a:r>
              <a:rPr lang="en-US" dirty="0" smtClean="0"/>
              <a:t> disturbances on </a:t>
            </a:r>
            <a:r>
              <a:rPr lang="en-US" dirty="0" err="1" smtClean="0"/>
              <a:t>ionograms</a:t>
            </a:r>
            <a:endParaRPr lang="en-US" dirty="0" smtClean="0"/>
          </a:p>
          <a:p>
            <a:r>
              <a:rPr lang="en-US" dirty="0" smtClean="0"/>
              <a:t>Journal of Atmospheric and Terrestrial Physics, Vol. 39, pp. 129-138. 1977. </a:t>
            </a:r>
          </a:p>
          <a:p>
            <a:r>
              <a:rPr lang="en-US" dirty="0" smtClean="0"/>
              <a:t>2 </a:t>
            </a:r>
            <a:r>
              <a:rPr lang="ru-RU" dirty="0" smtClean="0"/>
              <a:t>мерная модель (Это важно!)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543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Сухой остаток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Есть базовые (2</a:t>
            </a:r>
            <a:r>
              <a:rPr lang="en-US" dirty="0" smtClean="0"/>
              <a:t>D)</a:t>
            </a:r>
            <a:r>
              <a:rPr lang="ru-RU" dirty="0" smtClean="0"/>
              <a:t> основы метода синтеза </a:t>
            </a:r>
            <a:r>
              <a:rPr lang="ru-RU" dirty="0" err="1" smtClean="0"/>
              <a:t>ионограмм</a:t>
            </a:r>
            <a:endParaRPr lang="ru-RU" dirty="0" smtClean="0"/>
          </a:p>
          <a:p>
            <a:pPr algn="just"/>
            <a:r>
              <a:rPr lang="ru-RU" dirty="0" smtClean="0"/>
              <a:t>Есть типовые паттерны ионосферных неоднородностей</a:t>
            </a:r>
          </a:p>
          <a:p>
            <a:pPr algn="just"/>
            <a:r>
              <a:rPr lang="ru-RU" dirty="0" smtClean="0"/>
              <a:t>Есть 3</a:t>
            </a:r>
            <a:r>
              <a:rPr lang="en-US" dirty="0" smtClean="0"/>
              <a:t>D</a:t>
            </a:r>
            <a:r>
              <a:rPr lang="ru-RU" dirty="0" smtClean="0"/>
              <a:t> анизотропный код </a:t>
            </a:r>
            <a:r>
              <a:rPr lang="ru-RU" dirty="0" err="1" smtClean="0"/>
              <a:t>геом</a:t>
            </a:r>
            <a:r>
              <a:rPr lang="ru-RU" dirty="0" smtClean="0"/>
              <a:t>-оптики</a:t>
            </a:r>
          </a:p>
          <a:p>
            <a:pPr algn="just"/>
            <a:r>
              <a:rPr lang="ru-RU" dirty="0" smtClean="0"/>
              <a:t>Есть возможность моделировать ошибку определения дальности до КО на семействе высот в присутствии неоднородностей и выработать правила </a:t>
            </a:r>
            <a:r>
              <a:rPr lang="ru-RU" dirty="0" err="1" smtClean="0"/>
              <a:t>алертов</a:t>
            </a:r>
            <a:r>
              <a:rPr lang="ru-RU" dirty="0" smtClean="0"/>
              <a:t> по данным ВЗ, НЗ, ВНЗ наземного и космического базирования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266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Типовые возмущения ионосферы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729389" cy="341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0113" y="1124744"/>
            <a:ext cx="4917882" cy="355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33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Блобы</a:t>
            </a:r>
            <a:r>
              <a:rPr lang="ru-RU" dirty="0" smtClean="0"/>
              <a:t> могут быть произвольно ориентированы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886000" cy="3530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5219" y="1484784"/>
            <a:ext cx="4888781" cy="3530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71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Анти-</a:t>
            </a:r>
            <a:r>
              <a:rPr lang="ru-RU" dirty="0" err="1" smtClean="0"/>
              <a:t>блоб</a:t>
            </a:r>
            <a:r>
              <a:rPr lang="ru-RU" dirty="0" smtClean="0"/>
              <a:t> – провалы ионизации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083" y="1600200"/>
            <a:ext cx="626383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609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Волновые возмущения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8" y="1196752"/>
            <a:ext cx="458424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124744"/>
            <a:ext cx="4588233" cy="331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29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Управляющие параметры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Поворот, глубина, резкость</a:t>
            </a:r>
          </a:p>
          <a:p>
            <a:r>
              <a:rPr lang="ru-RU" dirty="0" smtClean="0"/>
              <a:t>Длина волны, скорость волны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Зависимость от широты и долготы 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Принципиальная </a:t>
            </a:r>
            <a:r>
              <a:rPr lang="ru-RU" b="1" dirty="0" err="1" smtClean="0">
                <a:solidFill>
                  <a:srgbClr val="FF0000"/>
                </a:solidFill>
              </a:rPr>
              <a:t>трехмерность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97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Размен пространства на время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6991591" cy="400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43654"/>
            <a:ext cx="3485795" cy="261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9785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Методика </a:t>
            </a:r>
            <a:r>
              <a:rPr lang="en-US" dirty="0" err="1" smtClean="0"/>
              <a:t>Lobb</a:t>
            </a:r>
            <a:r>
              <a:rPr lang="en-US" dirty="0" smtClean="0"/>
              <a:t> (1977)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8937"/>
            <a:ext cx="8229600" cy="378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25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477</Words>
  <Application>Microsoft Office PowerPoint</Application>
  <PresentationFormat>Экран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Постановка задачи</vt:lpstr>
      <vt:lpstr>С чего все началось..</vt:lpstr>
      <vt:lpstr>Типовые возмущения ионосферы</vt:lpstr>
      <vt:lpstr>Блобы могут быть произвольно ориентированы</vt:lpstr>
      <vt:lpstr>Анти-блоб – провалы ионизации</vt:lpstr>
      <vt:lpstr>Волновые возмущения</vt:lpstr>
      <vt:lpstr>Управляющие параметры</vt:lpstr>
      <vt:lpstr>Размен пространства на время</vt:lpstr>
      <vt:lpstr>Методика Lobb (1977)</vt:lpstr>
      <vt:lpstr>Провал</vt:lpstr>
      <vt:lpstr>Ионограмма провала</vt:lpstr>
      <vt:lpstr>Одиночная волна</vt:lpstr>
      <vt:lpstr>И ее «наблюдение»</vt:lpstr>
      <vt:lpstr>Техника расчета</vt:lpstr>
      <vt:lpstr>Принципиальная схема </vt:lpstr>
      <vt:lpstr>Пример</vt:lpstr>
      <vt:lpstr>Контроль и сценарий</vt:lpstr>
      <vt:lpstr>Польза</vt:lpstr>
      <vt:lpstr>Фундаментальная наука</vt:lpstr>
      <vt:lpstr>Сухой остаток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Постановка задачи</dc:title>
  <dc:creator>AN</dc:creator>
  <cp:lastModifiedBy>бвц</cp:lastModifiedBy>
  <cp:revision>13</cp:revision>
  <dcterms:created xsi:type="dcterms:W3CDTF">2018-03-11T09:42:18Z</dcterms:created>
  <dcterms:modified xsi:type="dcterms:W3CDTF">2018-03-12T10:29:28Z</dcterms:modified>
</cp:coreProperties>
</file>